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7084BE3-9AFB-4B35-8AE3-0A7FB1D3C36F}">
  <a:tblStyle styleId="{E7084BE3-9AFB-4B35-8AE3-0A7FB1D3C36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.fntdata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6db19c85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6db19c8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6db19c85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6db19c85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db19c852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db19c852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2200 tweets classified manually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6db19c852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6db19c85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db19c852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db19c85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6db19c852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6db19c852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6db19c85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6db19c85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8ede26cb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8ede26cb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ede26cb8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ede26cb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Aggressive attention grabbing words often used in False claims.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6db19c852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6db19c852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6db19c852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6db19c852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db19c852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6db19c852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6db19c85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6db19c85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f8abe4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f8abe4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Claims snapshot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8f8abe4f9_2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8f8abe4f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6db19c85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6db19c85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8db36f4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8db36f4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8db36f4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8db36f4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6db19c85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6db19c85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6db19c85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6db19c85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db19c85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db19c85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8e9d80df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8e9d80df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445500" y="952925"/>
            <a:ext cx="5612700" cy="25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</a:t>
            </a:r>
            <a:r>
              <a:rPr lang="en"/>
              <a:t> Fake Health News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 sz="3600"/>
              <a:t>Vaccines</a:t>
            </a:r>
            <a:endParaRPr sz="3600"/>
          </a:p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5907925" y="2828100"/>
            <a:ext cx="3530100" cy="23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Mohammed Rehan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 Greene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Sheethal Sridhar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Shubham Puri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15850" y="863475"/>
            <a:ext cx="1536825" cy="1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0" y="1373450"/>
            <a:ext cx="26181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Facts Repository</a:t>
            </a:r>
            <a:endParaRPr b="1"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Overview</a:t>
            </a:r>
            <a:endParaRPr b="1" sz="3600"/>
          </a:p>
        </p:txBody>
      </p:sp>
      <p:graphicFrame>
        <p:nvGraphicFramePr>
          <p:cNvPr id="173" name="Google Shape;173;p34"/>
          <p:cNvGraphicFramePr/>
          <p:nvPr/>
        </p:nvGraphicFramePr>
        <p:xfrm>
          <a:off x="2546825" y="49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{E7084BE3-9AFB-4B35-8AE3-0A7FB1D3C36F}</a:tableStyleId>
              </a:tblPr>
              <a:tblGrid>
                <a:gridCol w="2703425"/>
                <a:gridCol w="3642000"/>
              </a:tblGrid>
              <a:tr h="439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Myth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ADB"/>
                    </a:solidFill>
                  </a:tcPr>
                </a:tc>
              </a:tr>
              <a:tr h="526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Vaccines cause autism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Symptoms of autism in children develop well before they receive the MMR vaccine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526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Infant immune systems can’t handle so many vaccines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baby would theoretically have the ability to respond to around 10,000 vaccines at one time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526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Natural immunity is better than vaccine-acquired immunity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Vaccine acquired immunity is more efficient than natural immunity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Vaccines contain unsafe toxins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Trace amounts of these chemicals are used in FDA approved vaccines hence safe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6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Better hygiene and sanitation are actually responsible for decreased infections, not vaccines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effect of vaccines on curing diseases outweighs sanitation and hygiene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Vaccines aren’t worth the risk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overall incidence rate of severe allergic reaction to vaccines is usually placed around one case for every one or two million injections.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5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Vaccines have several damaging and long-term side-effects that are yet unknown. Vaccination can even be fatal.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Vaccines are very safe. Before a vaccine is approved for public use, it is tested thoroughly for many years. Even after vaccines have been approved for the public, vaccines continue to be monitored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Vaccines can infect my child with the disease it’s trying to prevent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vaccine recipients are experiencing a body’s immune response to the vaccine, not the disease itself</a:t>
                      </a:r>
                      <a:endParaRPr sz="9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 rotWithShape="1">
          <a:blip r:embed="rId4">
            <a:alphaModFix/>
          </a:blip>
          <a:srcRect b="0" l="3740" r="-3740" t="0"/>
          <a:stretch/>
        </p:blipFill>
        <p:spPr>
          <a:xfrm>
            <a:off x="3579824" y="431127"/>
            <a:ext cx="4217526" cy="458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 txBox="1"/>
          <p:nvPr>
            <p:ph type="title"/>
          </p:nvPr>
        </p:nvSpPr>
        <p:spPr>
          <a:xfrm>
            <a:off x="0" y="1882650"/>
            <a:ext cx="30207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Classification Approach</a:t>
            </a:r>
            <a:endParaRPr b="1" sz="3600"/>
          </a:p>
        </p:txBody>
      </p:sp>
      <p:sp>
        <p:nvSpPr>
          <p:cNvPr id="180" name="Google Shape;180;p35"/>
          <p:cNvSpPr txBox="1"/>
          <p:nvPr/>
        </p:nvSpPr>
        <p:spPr>
          <a:xfrm>
            <a:off x="5162575" y="204625"/>
            <a:ext cx="9078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44425" y="482475"/>
            <a:ext cx="3136200" cy="23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Manual Classification of Tweets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   - Buckets</a:t>
            </a:r>
            <a:endParaRPr b="1" sz="3000"/>
          </a:p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3020700" y="277500"/>
            <a:ext cx="6123300" cy="4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Classified the tweets into 4 different buckets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different buckets are: Claims, Experience, Informational, Irrelevant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0000"/>
                </a:solidFill>
              </a:rPr>
              <a:t>Claim</a:t>
            </a:r>
            <a:r>
              <a:rPr lang="en" sz="1200">
                <a:solidFill>
                  <a:srgbClr val="000000"/>
                </a:solidFill>
              </a:rPr>
              <a:t> - assertions about vaccines and its effectiveness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0000"/>
                </a:solidFill>
              </a:rPr>
              <a:t>Experience</a:t>
            </a:r>
            <a:r>
              <a:rPr lang="en" sz="1200">
                <a:solidFill>
                  <a:srgbClr val="000000"/>
                </a:solidFill>
              </a:rPr>
              <a:t> -  testimonials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0000"/>
                </a:solidFill>
              </a:rPr>
              <a:t>Informational</a:t>
            </a:r>
            <a:r>
              <a:rPr lang="en" sz="1200">
                <a:solidFill>
                  <a:srgbClr val="000000"/>
                </a:solidFill>
              </a:rPr>
              <a:t> - news regarding vaccination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0000"/>
                </a:solidFill>
              </a:rPr>
              <a:t>Irrelevant</a:t>
            </a:r>
            <a:r>
              <a:rPr lang="en" sz="1200">
                <a:solidFill>
                  <a:srgbClr val="000000"/>
                </a:solidFill>
              </a:rPr>
              <a:t> - none of the above types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</a:t>
            </a:r>
            <a:r>
              <a:rPr lang="en" sz="1000">
                <a:solidFill>
                  <a:srgbClr val="000000"/>
                </a:solidFill>
              </a:rPr>
              <a:t>     Examples: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</a:pPr>
            <a:r>
              <a:rPr lang="en" sz="1000">
                <a:solidFill>
                  <a:srgbClr val="000000"/>
                </a:solidFill>
              </a:rPr>
              <a:t>very happy to donate during our first #MaxFunDrive! It feels right to thank the good good boys and the rest of the McElroys for hours of laughs, and some tears And as an almost pharmacist I love @Sawbones and vaccines - </a:t>
            </a:r>
            <a:r>
              <a:rPr b="1" lang="en" sz="1000">
                <a:solidFill>
                  <a:srgbClr val="000000"/>
                </a:solidFill>
              </a:rPr>
              <a:t>experience</a:t>
            </a:r>
            <a:endParaRPr b="1" sz="10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</a:pPr>
            <a:r>
              <a:rPr lang="en" sz="1000">
                <a:solidFill>
                  <a:srgbClr val="000000"/>
                </a:solidFill>
              </a:rPr>
              <a:t>The #ImmunizeTexas Rally Day is one month away! Will you be there to speak up for #vaccines and fight for science? Visit our website to learn more (link in profile)! #TXLege #VaccinesWork #VaccinesCauseAdults #TIPDay19 - </a:t>
            </a:r>
            <a:r>
              <a:rPr b="1" lang="en" sz="1000">
                <a:solidFill>
                  <a:srgbClr val="000000"/>
                </a:solidFill>
              </a:rPr>
              <a:t>informational</a:t>
            </a:r>
            <a:endParaRPr b="1" sz="10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</a:pPr>
            <a:r>
              <a:rPr lang="en" sz="1000">
                <a:solidFill>
                  <a:srgbClr val="000000"/>
                </a:solidFill>
              </a:rPr>
              <a:t>A large new study finds kids who got no childhood vaccines were more likely to be diagnosed with autism than kids who did get recommended vaccinations.- </a:t>
            </a:r>
            <a:r>
              <a:rPr b="1" lang="en" sz="1000">
                <a:solidFill>
                  <a:srgbClr val="000000"/>
                </a:solidFill>
              </a:rPr>
              <a:t>claim</a:t>
            </a:r>
            <a:endParaRPr b="1" sz="10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❏"/>
            </a:pPr>
            <a:r>
              <a:rPr lang="en" sz="1000">
                <a:solidFill>
                  <a:srgbClr val="000000"/>
                </a:solidFill>
              </a:rPr>
              <a:t>Sul pullman hanno messo ‚All my friends are falling in love‚ dei The Vaccines. CAN U HEAR ME SCREAMING - </a:t>
            </a:r>
            <a:r>
              <a:rPr b="1" lang="en" sz="1000">
                <a:solidFill>
                  <a:srgbClr val="000000"/>
                </a:solidFill>
              </a:rPr>
              <a:t>irrelevant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187" name="Google Shape;187;p36"/>
          <p:cNvPicPr preferRelativeResize="0"/>
          <p:nvPr/>
        </p:nvPicPr>
        <p:blipFill rotWithShape="1">
          <a:blip r:embed="rId4">
            <a:alphaModFix/>
          </a:blip>
          <a:srcRect b="0" l="14705" r="15535" t="0"/>
          <a:stretch/>
        </p:blipFill>
        <p:spPr>
          <a:xfrm>
            <a:off x="311475" y="2660800"/>
            <a:ext cx="2073399" cy="209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0" y="453050"/>
            <a:ext cx="3020700" cy="24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Manual Classification of Tweets </a:t>
            </a:r>
            <a:endParaRPr b="1"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- Fake or not</a:t>
            </a:r>
            <a:endParaRPr b="1" sz="3400"/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020700" y="277500"/>
            <a:ext cx="6123300" cy="4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Initially, we manually classified 1000 Tweets into 4 buckets: “Personal”, “Informational”, “Claims”, and “</a:t>
            </a:r>
            <a:r>
              <a:rPr lang="en" sz="1600">
                <a:solidFill>
                  <a:srgbClr val="000000"/>
                </a:solidFill>
              </a:rPr>
              <a:t>Irrelevant</a:t>
            </a:r>
            <a:r>
              <a:rPr lang="en" sz="1600">
                <a:solidFill>
                  <a:srgbClr val="000000"/>
                </a:solidFill>
              </a:rPr>
              <a:t>.”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We created a model with predictions for the next 500 and used a snowballing technique to ensure those classifications were accurate. We continued that process until 2000 tweets were classified into those 4 buckets.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All the tweets that were classified as claims (452) were then classified as Fake or Not Fake using our fact repository.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4">
            <a:alphaModFix/>
          </a:blip>
          <a:srcRect b="0" l="16726" r="14780" t="0"/>
          <a:stretch/>
        </p:blipFill>
        <p:spPr>
          <a:xfrm>
            <a:off x="299400" y="2705225"/>
            <a:ext cx="2129975" cy="21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0" y="1189525"/>
            <a:ext cx="2946600" cy="14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Data Cleaning</a:t>
            </a:r>
            <a:endParaRPr b="1" sz="3600"/>
          </a:p>
        </p:txBody>
      </p:sp>
      <p:sp>
        <p:nvSpPr>
          <p:cNvPr id="200" name="Google Shape;200;p38"/>
          <p:cNvSpPr txBox="1"/>
          <p:nvPr>
            <p:ph idx="1" type="body"/>
          </p:nvPr>
        </p:nvSpPr>
        <p:spPr>
          <a:xfrm>
            <a:off x="2946600" y="773425"/>
            <a:ext cx="6123300" cy="44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en" sz="1400">
                <a:solidFill>
                  <a:srgbClr val="000000"/>
                </a:solidFill>
              </a:rPr>
              <a:t>Change to lowercase</a:t>
            </a:r>
            <a:endParaRPr sz="14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@johnhard3 @virginiaincal @truthglow @grainofsands glyphosate found in childhood vaccines .... the detection of glyphosate in vaccines ... would indicate the presence of other co-formulants which are also toxic .... moms across america sent a letter ... requesting that ....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en" sz="1400">
                <a:solidFill>
                  <a:srgbClr val="000000"/>
                </a:solidFill>
              </a:rPr>
              <a:t>Remove usernames</a:t>
            </a:r>
            <a:endParaRPr sz="14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glyphosate found in childhood vaccines .... the detection of glyphosate in vaccines ... would indicate the presence of other co-formulants which are also toxic .... moms across america sent a letter ... requesting that .... </a:t>
            </a:r>
            <a:endParaRPr i="1" sz="6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en" sz="1400">
                <a:solidFill>
                  <a:srgbClr val="000000"/>
                </a:solidFill>
              </a:rPr>
              <a:t>Removed all special characters and numbers</a:t>
            </a:r>
            <a:endParaRPr sz="14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glyphosate found in childhood vaccines  the detection of glyphosate in vaccines  would indicate the presence of other coformulants which are also toxic  moms across america sent a letter  requesting that</a:t>
            </a:r>
            <a:endParaRPr i="1" sz="1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en" sz="1400">
                <a:solidFill>
                  <a:srgbClr val="000000"/>
                </a:solidFill>
              </a:rPr>
              <a:t>Removed all stopwords </a:t>
            </a:r>
            <a:endParaRPr sz="14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glyphosate found  childhood vaccines   detection  glyphosate  vaccines   indicate  presence   coformulants   also toxic  moms across america sent  letter  requesting </a:t>
            </a:r>
            <a:endParaRPr i="1" sz="1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8"/>
          <p:cNvSpPr txBox="1"/>
          <p:nvPr/>
        </p:nvSpPr>
        <p:spPr>
          <a:xfrm>
            <a:off x="2806625" y="174075"/>
            <a:ext cx="59697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Original Tweet-</a:t>
            </a:r>
            <a:r>
              <a:rPr i="1"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@JohnHard3 @VirginiaInCal @truthglow @GrainOfSands Glyphosate Found in Childhood Vaccines .... The detection of glyphosate in vaccines ... would indicate the presence of oth</a:t>
            </a:r>
            <a:r>
              <a:rPr i="1"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 co-formulants which are also toxic .... Moms Across America sent a letter ... requesting that ....</a:t>
            </a:r>
            <a:endParaRPr i="1" sz="1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751175" y="657975"/>
            <a:ext cx="26838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C4587"/>
                </a:solidFill>
              </a:rPr>
              <a:t>Building Model</a:t>
            </a:r>
            <a:endParaRPr b="1" sz="3800">
              <a:solidFill>
                <a:srgbClr val="1C458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-"/>
            </a:pPr>
            <a:r>
              <a:rPr b="1" lang="en" sz="2400">
                <a:solidFill>
                  <a:srgbClr val="1C4587"/>
                </a:solidFill>
              </a:rPr>
              <a:t>Buckets</a:t>
            </a:r>
            <a:endParaRPr b="1" sz="2400">
              <a:solidFill>
                <a:srgbClr val="1C4587"/>
              </a:solidFill>
            </a:endParaRPr>
          </a:p>
        </p:txBody>
      </p:sp>
      <p:sp>
        <p:nvSpPr>
          <p:cNvPr id="207" name="Google Shape;207;p39"/>
          <p:cNvSpPr txBox="1"/>
          <p:nvPr>
            <p:ph type="title"/>
          </p:nvPr>
        </p:nvSpPr>
        <p:spPr>
          <a:xfrm>
            <a:off x="582100" y="4028425"/>
            <a:ext cx="35358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</a:rPr>
              <a:t>(Natural Language: Google cloud)</a:t>
            </a:r>
            <a:endParaRPr sz="1800">
              <a:solidFill>
                <a:srgbClr val="1C4587"/>
              </a:solidFill>
            </a:endParaRPr>
          </a:p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4118050" y="657975"/>
            <a:ext cx="50259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Built a model on Google cloud AI platform - AutoML Natural Language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Training data set consists of 1000 manually classified tweets into 4 buckets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Used the created model API to classify our remaining tweets into buckets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 score: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9" name="Google Shape;209;p39"/>
          <p:cNvPicPr preferRelativeResize="0"/>
          <p:nvPr/>
        </p:nvPicPr>
        <p:blipFill rotWithShape="1">
          <a:blip r:embed="rId4">
            <a:alphaModFix/>
          </a:blip>
          <a:srcRect b="16897" l="0" r="0" t="15241"/>
          <a:stretch/>
        </p:blipFill>
        <p:spPr>
          <a:xfrm>
            <a:off x="4262475" y="3728575"/>
            <a:ext cx="4660425" cy="8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751175" y="657975"/>
            <a:ext cx="3057600" cy="16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C4587"/>
                </a:solidFill>
              </a:rPr>
              <a:t>Building Model</a:t>
            </a:r>
            <a:endParaRPr b="1" sz="3800">
              <a:solidFill>
                <a:srgbClr val="1C458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-"/>
            </a:pPr>
            <a:r>
              <a:rPr b="1" lang="en" sz="2400">
                <a:solidFill>
                  <a:srgbClr val="1C4587"/>
                </a:solidFill>
              </a:rPr>
              <a:t>Fake/Not Fake</a:t>
            </a:r>
            <a:endParaRPr b="1" sz="2400">
              <a:solidFill>
                <a:srgbClr val="1C4587"/>
              </a:solidFill>
            </a:endParaRPr>
          </a:p>
        </p:txBody>
      </p:sp>
      <p:sp>
        <p:nvSpPr>
          <p:cNvPr id="215" name="Google Shape;215;p40"/>
          <p:cNvSpPr txBox="1"/>
          <p:nvPr>
            <p:ph type="title"/>
          </p:nvPr>
        </p:nvSpPr>
        <p:spPr>
          <a:xfrm>
            <a:off x="751175" y="4070000"/>
            <a:ext cx="3366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</a:rPr>
              <a:t>(Naive Bayes Python)</a:t>
            </a:r>
            <a:endParaRPr sz="1800">
              <a:solidFill>
                <a:srgbClr val="1C4587"/>
              </a:solidFill>
            </a:endParaRPr>
          </a:p>
        </p:txBody>
      </p:sp>
      <p:sp>
        <p:nvSpPr>
          <p:cNvPr id="216" name="Google Shape;216;p40"/>
          <p:cNvSpPr txBox="1"/>
          <p:nvPr>
            <p:ph idx="1" type="body"/>
          </p:nvPr>
        </p:nvSpPr>
        <p:spPr>
          <a:xfrm>
            <a:off x="4118075" y="351000"/>
            <a:ext cx="5025900" cy="4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All tweets labeled “Claims” were used to train the model to predict all unlabeled “Claims” in the Dataset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Model used Count Vectorized words as the features and labeled 1 for Fake and 0 for Not Fake.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Labeled Data was split 80/20 for cross validation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Naive Bayes Model was used on the vectorized words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Accuracy: 77%		Precision: 81%		Recall: 88%			F1 Score: 85%</a:t>
            </a:r>
            <a:endParaRPr>
              <a:solidFill>
                <a:srgbClr val="000000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(True = Positive Class)</a:t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2" y="347375"/>
            <a:ext cx="91440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Training Data </a:t>
            </a:r>
            <a:r>
              <a:rPr b="1" lang="en" sz="3600"/>
              <a:t>Word </a:t>
            </a:r>
            <a:r>
              <a:rPr b="1" lang="en" sz="3600"/>
              <a:t>Analysis</a:t>
            </a:r>
            <a:endParaRPr b="1" sz="3600"/>
          </a:p>
        </p:txBody>
      </p:sp>
      <p:pic>
        <p:nvPicPr>
          <p:cNvPr id="222" name="Google Shape;2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" y="1212975"/>
            <a:ext cx="4422363" cy="40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200" y="1212975"/>
            <a:ext cx="4422363" cy="40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/>
          <p:nvPr/>
        </p:nvSpPr>
        <p:spPr>
          <a:xfrm>
            <a:off x="1481272" y="4238264"/>
            <a:ext cx="459300" cy="9669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/>
          <p:nvPr/>
        </p:nvSpPr>
        <p:spPr>
          <a:xfrm>
            <a:off x="3151224" y="4238264"/>
            <a:ext cx="459300" cy="9669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1"/>
          <p:cNvSpPr/>
          <p:nvPr/>
        </p:nvSpPr>
        <p:spPr>
          <a:xfrm>
            <a:off x="3977798" y="4238264"/>
            <a:ext cx="459300" cy="9669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1"/>
          <p:cNvSpPr/>
          <p:nvPr/>
        </p:nvSpPr>
        <p:spPr>
          <a:xfrm>
            <a:off x="6046837" y="4174615"/>
            <a:ext cx="459300" cy="96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1"/>
          <p:cNvSpPr/>
          <p:nvPr/>
        </p:nvSpPr>
        <p:spPr>
          <a:xfrm>
            <a:off x="6888471" y="4238264"/>
            <a:ext cx="459300" cy="96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/>
          <p:nvPr/>
        </p:nvSpPr>
        <p:spPr>
          <a:xfrm>
            <a:off x="7315958" y="4238264"/>
            <a:ext cx="459300" cy="96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1"/>
          <p:cNvSpPr/>
          <p:nvPr/>
        </p:nvSpPr>
        <p:spPr>
          <a:xfrm>
            <a:off x="2729535" y="4238264"/>
            <a:ext cx="459300" cy="9669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1"/>
          <p:cNvSpPr/>
          <p:nvPr/>
        </p:nvSpPr>
        <p:spPr>
          <a:xfrm>
            <a:off x="8150075" y="4238264"/>
            <a:ext cx="459300" cy="96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2991225" y="404925"/>
            <a:ext cx="333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Word Clouds</a:t>
            </a:r>
            <a:endParaRPr b="1" sz="3600"/>
          </a:p>
        </p:txBody>
      </p:sp>
      <p:cxnSp>
        <p:nvCxnSpPr>
          <p:cNvPr id="237" name="Google Shape;237;p42"/>
          <p:cNvCxnSpPr/>
          <p:nvPr/>
        </p:nvCxnSpPr>
        <p:spPr>
          <a:xfrm>
            <a:off x="4654726" y="1408775"/>
            <a:ext cx="7200" cy="363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42"/>
          <p:cNvSpPr txBox="1"/>
          <p:nvPr/>
        </p:nvSpPr>
        <p:spPr>
          <a:xfrm>
            <a:off x="22000" y="1039075"/>
            <a:ext cx="4563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True Claims in the Training Data (1000 Tweets)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4585000" y="1035400"/>
            <a:ext cx="4563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False Claims in the Training Data (1000 Tweets) 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b="0" l="17376" r="17591" t="0"/>
          <a:stretch/>
        </p:blipFill>
        <p:spPr>
          <a:xfrm>
            <a:off x="602274" y="1381725"/>
            <a:ext cx="3402441" cy="3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 rotWithShape="1">
          <a:blip r:embed="rId5">
            <a:alphaModFix/>
          </a:blip>
          <a:srcRect b="0" l="18545" r="16128" t="0"/>
          <a:stretch/>
        </p:blipFill>
        <p:spPr>
          <a:xfrm>
            <a:off x="5199400" y="1426853"/>
            <a:ext cx="3334200" cy="360343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/>
          <p:nvPr/>
        </p:nvSpPr>
        <p:spPr>
          <a:xfrm>
            <a:off x="5377825" y="2462100"/>
            <a:ext cx="239100" cy="615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2"/>
          <p:cNvSpPr/>
          <p:nvPr/>
        </p:nvSpPr>
        <p:spPr>
          <a:xfrm>
            <a:off x="7279084" y="1906875"/>
            <a:ext cx="371700" cy="37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2"/>
          <p:cNvSpPr/>
          <p:nvPr/>
        </p:nvSpPr>
        <p:spPr>
          <a:xfrm>
            <a:off x="6949525" y="3815150"/>
            <a:ext cx="371700" cy="3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1095950" y="3815150"/>
            <a:ext cx="737400" cy="3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2"/>
          <p:cNvSpPr/>
          <p:nvPr/>
        </p:nvSpPr>
        <p:spPr>
          <a:xfrm>
            <a:off x="1367950" y="2432700"/>
            <a:ext cx="371700" cy="834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2"/>
          <p:cNvSpPr/>
          <p:nvPr/>
        </p:nvSpPr>
        <p:spPr>
          <a:xfrm>
            <a:off x="3539500" y="2349600"/>
            <a:ext cx="264600" cy="615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/>
        </p:nvSpPr>
        <p:spPr>
          <a:xfrm>
            <a:off x="8854625" y="4508700"/>
            <a:ext cx="734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43"/>
          <p:cNvSpPr txBox="1"/>
          <p:nvPr/>
        </p:nvSpPr>
        <p:spPr>
          <a:xfrm>
            <a:off x="1965125" y="319450"/>
            <a:ext cx="48396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- Distribution </a:t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375" y="1687850"/>
            <a:ext cx="3579820" cy="27675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43"/>
          <p:cNvSpPr txBox="1"/>
          <p:nvPr/>
        </p:nvSpPr>
        <p:spPr>
          <a:xfrm>
            <a:off x="1467338" y="4571100"/>
            <a:ext cx="2164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Distribution of Buckets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5925200" y="4571100"/>
            <a:ext cx="2541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Distribution of Fake in Claims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50" y="1687850"/>
            <a:ext cx="4947051" cy="276754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43"/>
          <p:cNvSpPr txBox="1"/>
          <p:nvPr/>
        </p:nvSpPr>
        <p:spPr>
          <a:xfrm>
            <a:off x="222700" y="869625"/>
            <a:ext cx="61086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43"/>
          <p:cNvSpPr/>
          <p:nvPr/>
        </p:nvSpPr>
        <p:spPr>
          <a:xfrm rot="-1770796">
            <a:off x="5963224" y="2631912"/>
            <a:ext cx="2071149" cy="97585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1/0 here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Fake/Not Fake</a:t>
            </a:r>
            <a:endParaRPr/>
          </a:p>
        </p:txBody>
      </p:sp>
      <p:sp>
        <p:nvSpPr>
          <p:cNvPr id="260" name="Google Shape;260;p43"/>
          <p:cNvSpPr/>
          <p:nvPr/>
        </p:nvSpPr>
        <p:spPr>
          <a:xfrm rot="-1770796">
            <a:off x="3439999" y="517912"/>
            <a:ext cx="2071149" cy="97585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the n? Size of the data/ training data?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1080200" y="1996350"/>
            <a:ext cx="24909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</a:rPr>
              <a:t>Contents</a:t>
            </a:r>
            <a:endParaRPr b="1" sz="4000">
              <a:solidFill>
                <a:srgbClr val="000000"/>
              </a:solidFill>
            </a:endParaRPr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5241775" y="809600"/>
            <a:ext cx="38331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Current Scenario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Objective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Process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Tools used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Data gathering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Data </a:t>
            </a:r>
            <a:r>
              <a:rPr lang="en">
                <a:solidFill>
                  <a:srgbClr val="000000"/>
                </a:solidFill>
              </a:rPr>
              <a:t>Description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Fact Repository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Classification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Data Cleaning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Modelling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Analysis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275" y="869550"/>
            <a:ext cx="1126798" cy="112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1496325" y="396650"/>
            <a:ext cx="6460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Analysis - Fake tweets/Total no. of tweets</a:t>
            </a:r>
            <a:endParaRPr b="1" sz="2400"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225" y="1039375"/>
            <a:ext cx="7167550" cy="388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825" y="2005375"/>
            <a:ext cx="2507025" cy="2169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45"/>
          <p:cNvSpPr txBox="1"/>
          <p:nvPr/>
        </p:nvSpPr>
        <p:spPr>
          <a:xfrm>
            <a:off x="913650" y="251725"/>
            <a:ext cx="73167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of Fake claims</a:t>
            </a:r>
            <a:endParaRPr b="1" sz="3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3075" y="1082175"/>
            <a:ext cx="4681550" cy="363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550" y="1527325"/>
            <a:ext cx="7795074" cy="350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/>
          <p:nvPr/>
        </p:nvSpPr>
        <p:spPr>
          <a:xfrm>
            <a:off x="913650" y="251725"/>
            <a:ext cx="73167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- Source of tweets </a:t>
            </a:r>
            <a:endParaRPr b="1" sz="3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46"/>
          <p:cNvSpPr/>
          <p:nvPr/>
        </p:nvSpPr>
        <p:spPr>
          <a:xfrm rot="-1770796">
            <a:off x="3244824" y="2733962"/>
            <a:ext cx="2071149" cy="97585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the n? Size of the data/ training data?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/>
        </p:nvSpPr>
        <p:spPr>
          <a:xfrm>
            <a:off x="913650" y="251725"/>
            <a:ext cx="73167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 - snippet</a:t>
            </a:r>
            <a:endParaRPr b="1" sz="3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ctrTitle"/>
          </p:nvPr>
        </p:nvSpPr>
        <p:spPr>
          <a:xfrm>
            <a:off x="409950" y="2025425"/>
            <a:ext cx="5612700" cy="8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sz="3600"/>
          </a:p>
        </p:txBody>
      </p:sp>
      <p:pic>
        <p:nvPicPr>
          <p:cNvPr id="291" name="Google Shape;2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17875" y="1803337"/>
            <a:ext cx="1536825" cy="15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650" y="3141725"/>
            <a:ext cx="4394100" cy="8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05188" y="2232738"/>
            <a:ext cx="4216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Proxima Nova"/>
                <a:ea typeface="Proxima Nova"/>
                <a:cs typeface="Proxima Nova"/>
                <a:sym typeface="Proxima Nova"/>
              </a:rPr>
              <a:t>Current Scenario</a:t>
            </a:r>
            <a:endParaRPr b="1" sz="3800"/>
          </a:p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4749900" y="574175"/>
            <a:ext cx="4394100" cy="4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False news reaches more people than the truth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Motivations of its creators vary, but fake medical news can earn clicks and “likes,” which can translate to ad revenue, or further become an agenda for large-scale investments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False information can also drive the sale of expensive, unproven treatments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Unproven remedies may be harmful, waste money and sometimes, using these remedies keeps people from getting the medical treatment they need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0" y="2910750"/>
            <a:ext cx="4394100" cy="8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 rotWithShape="1">
          <a:blip r:embed="rId5">
            <a:alphaModFix/>
          </a:blip>
          <a:srcRect b="0" l="34331" r="0" t="0"/>
          <a:stretch/>
        </p:blipFill>
        <p:spPr>
          <a:xfrm>
            <a:off x="3149750" y="425275"/>
            <a:ext cx="1529075" cy="13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930250" y="2131500"/>
            <a:ext cx="2422800" cy="8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Objective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4787875" y="977700"/>
            <a:ext cx="4262100" cy="3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❏"/>
            </a:pPr>
            <a:r>
              <a:rPr lang="en">
                <a:solidFill>
                  <a:srgbClr val="FFFFFF"/>
                </a:solidFill>
              </a:rPr>
              <a:t>Detect fake tweets about ‘vaccines’ using Machine Learning models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❏"/>
            </a:pPr>
            <a:r>
              <a:rPr lang="en">
                <a:solidFill>
                  <a:srgbClr val="FFFFFF"/>
                </a:solidFill>
              </a:rPr>
              <a:t>Analyzing the fake tweet characteristic</a:t>
            </a:r>
            <a:r>
              <a:rPr lang="en">
                <a:solidFill>
                  <a:srgbClr val="FFFFFF"/>
                </a:solidFill>
              </a:rPr>
              <a:t>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795575" y="373700"/>
            <a:ext cx="22275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C4587"/>
                </a:solidFill>
              </a:rPr>
              <a:t>Process</a:t>
            </a:r>
            <a:endParaRPr b="1" sz="3800">
              <a:solidFill>
                <a:srgbClr val="1C4587"/>
              </a:solidFill>
            </a:endParaRPr>
          </a:p>
        </p:txBody>
      </p:sp>
      <p:pic>
        <p:nvPicPr>
          <p:cNvPr id="131" name="Google Shape;1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50" y="1109300"/>
            <a:ext cx="8011477" cy="357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501" y="1393575"/>
            <a:ext cx="828524" cy="63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515" y="3300419"/>
            <a:ext cx="1370393" cy="72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8625" y="1416398"/>
            <a:ext cx="2017602" cy="59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9378" y="3142840"/>
            <a:ext cx="1696084" cy="104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>
            <p:ph type="title"/>
          </p:nvPr>
        </p:nvSpPr>
        <p:spPr>
          <a:xfrm>
            <a:off x="751175" y="657975"/>
            <a:ext cx="33333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C4587"/>
                </a:solidFill>
              </a:rPr>
              <a:t>Tools Used</a:t>
            </a:r>
            <a:endParaRPr b="1" sz="38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4163700" y="723100"/>
            <a:ext cx="49803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Used twitter API to collect tweets in R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Collected tweets containing word vaccines and hashtag vaccines for the period of 4 weeks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</a:rPr>
              <a:t>(keywords: "vaccines", "#vaccines"," Vaccines", "#Vaccines")</a:t>
            </a:r>
            <a:endParaRPr i="1" sz="14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Gathered 20000 tweets, after removal of duplicates we were left with 18209 tweets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751175" y="657975"/>
            <a:ext cx="2504100" cy="1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C4587"/>
                </a:solidFill>
              </a:rPr>
              <a:t>Data Gathering</a:t>
            </a:r>
            <a:endParaRPr b="1" sz="3800">
              <a:solidFill>
                <a:srgbClr val="1C4587"/>
              </a:solidFill>
            </a:endParaRPr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075" y="80550"/>
            <a:ext cx="1277225" cy="12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658500" y="657975"/>
            <a:ext cx="2687400" cy="15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C4587"/>
                </a:solidFill>
              </a:rPr>
              <a:t>Data Description</a:t>
            </a:r>
            <a:r>
              <a:rPr b="1" lang="en" sz="2400">
                <a:solidFill>
                  <a:srgbClr val="1C4587"/>
                </a:solidFill>
              </a:rPr>
              <a:t> </a:t>
            </a:r>
            <a:r>
              <a:rPr b="1" lang="en" sz="3800">
                <a:solidFill>
                  <a:srgbClr val="1C4587"/>
                </a:solidFill>
              </a:rPr>
              <a:t> </a:t>
            </a:r>
            <a:endParaRPr b="1" sz="3800">
              <a:solidFill>
                <a:srgbClr val="1C4587"/>
              </a:solidFill>
            </a:endParaRPr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350" y="182975"/>
            <a:ext cx="5740651" cy="47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/>
          <p:nvPr/>
        </p:nvSpPr>
        <p:spPr>
          <a:xfrm rot="-1770796">
            <a:off x="3054049" y="685712"/>
            <a:ext cx="2071149" cy="97585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column name, to be more explanatory</a:t>
            </a:r>
            <a:endParaRPr/>
          </a:p>
        </p:txBody>
      </p:sp>
      <p:sp>
        <p:nvSpPr>
          <p:cNvPr id="155" name="Google Shape;155;p32"/>
          <p:cNvSpPr/>
          <p:nvPr/>
        </p:nvSpPr>
        <p:spPr>
          <a:xfrm rot="-1770796">
            <a:off x="3701499" y="2083812"/>
            <a:ext cx="2071149" cy="97585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to some less harsh word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0" y="825025"/>
            <a:ext cx="26181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Facts R</a:t>
            </a:r>
            <a:r>
              <a:rPr b="1" lang="en" sz="3600"/>
              <a:t>epository</a:t>
            </a:r>
            <a:endParaRPr b="1" sz="3600"/>
          </a:p>
        </p:txBody>
      </p:sp>
      <p:sp>
        <p:nvSpPr>
          <p:cNvPr id="161" name="Google Shape;161;p33"/>
          <p:cNvSpPr txBox="1"/>
          <p:nvPr>
            <p:ph idx="1" type="body"/>
          </p:nvPr>
        </p:nvSpPr>
        <p:spPr>
          <a:xfrm>
            <a:off x="2587950" y="171150"/>
            <a:ext cx="6653700" cy="19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Analyzed multiple sources to gather a fact repository of vaccines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were 16 most prominent myths among all the sources </a:t>
            </a:r>
            <a:r>
              <a:rPr lang="en"/>
              <a:t>referred</a:t>
            </a:r>
            <a:r>
              <a:rPr lang="en"/>
              <a:t> regarding </a:t>
            </a:r>
            <a:r>
              <a:rPr b="1" lang="en"/>
              <a:t>vaccines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Our major sources for facts were from: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550" y="2274250"/>
            <a:ext cx="2740000" cy="3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763" y="4401312"/>
            <a:ext cx="4221774" cy="2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5750" y="2112750"/>
            <a:ext cx="2278350" cy="7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4559" y="3246588"/>
            <a:ext cx="209364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5750" y="3246612"/>
            <a:ext cx="2416550" cy="7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05813" y="4110100"/>
            <a:ext cx="882376" cy="8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